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2" r:id="rId2"/>
    <p:sldId id="256" r:id="rId3"/>
    <p:sldId id="257"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49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EF9AFE-5CA9-4ADD-9410-095EB84FC7DB}" type="datetimeFigureOut">
              <a:rPr lang="en-US" smtClean="0"/>
              <a:pPr/>
              <a:t>05-Jan-20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719F60-3DBA-4EAC-A3E7-A74CAF97EC97}" type="slidenum">
              <a:rPr lang="en-US" smtClean="0"/>
              <a:pPr/>
              <a:t>‹#›</a:t>
            </a:fld>
            <a:endParaRPr lang="en-US"/>
          </a:p>
        </p:txBody>
      </p:sp>
    </p:spTree>
    <p:extLst>
      <p:ext uri="{BB962C8B-B14F-4D97-AF65-F5344CB8AC3E}">
        <p14:creationId xmlns:p14="http://schemas.microsoft.com/office/powerpoint/2010/main" val="1700700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A719F60-3DBA-4EAC-A3E7-A74CAF97EC97}" type="slidenum">
              <a:rPr lang="en-US" smtClean="0"/>
              <a:pPr/>
              <a:t>2</a:t>
            </a:fld>
            <a:endParaRPr lang="en-US"/>
          </a:p>
        </p:txBody>
      </p:sp>
    </p:spTree>
    <p:extLst>
      <p:ext uri="{BB962C8B-B14F-4D97-AF65-F5344CB8AC3E}">
        <p14:creationId xmlns:p14="http://schemas.microsoft.com/office/powerpoint/2010/main" val="2142444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4AAADB-0BE7-42E1-B822-DC360425655C}" type="datetimeFigureOut">
              <a:rPr lang="en-US" smtClean="0"/>
              <a:pPr/>
              <a:t>05-Jan-20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4AAADB-0BE7-42E1-B822-DC360425655C}" type="datetimeFigureOut">
              <a:rPr lang="en-US" smtClean="0"/>
              <a:pPr/>
              <a:t>05-Jan-20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4AAADB-0BE7-42E1-B822-DC360425655C}" type="datetimeFigureOut">
              <a:rPr lang="en-US" smtClean="0"/>
              <a:pPr/>
              <a:t>05-Jan-20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4AAADB-0BE7-42E1-B822-DC360425655C}" type="datetimeFigureOut">
              <a:rPr lang="en-US" smtClean="0"/>
              <a:pPr/>
              <a:t>05-Jan-20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4AAADB-0BE7-42E1-B822-DC360425655C}" type="datetimeFigureOut">
              <a:rPr lang="en-US" smtClean="0"/>
              <a:pPr/>
              <a:t>05-Jan-20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4AAADB-0BE7-42E1-B822-DC360425655C}" type="datetimeFigureOut">
              <a:rPr lang="en-US" smtClean="0"/>
              <a:pPr/>
              <a:t>05-Jan-20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4AAADB-0BE7-42E1-B822-DC360425655C}" type="datetimeFigureOut">
              <a:rPr lang="en-US" smtClean="0"/>
              <a:pPr/>
              <a:t>05-Jan-20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4AAADB-0BE7-42E1-B822-DC360425655C}" type="datetimeFigureOut">
              <a:rPr lang="en-US" smtClean="0"/>
              <a:pPr/>
              <a:t>05-Jan-20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4AAADB-0BE7-42E1-B822-DC360425655C}" type="datetimeFigureOut">
              <a:rPr lang="en-US" smtClean="0"/>
              <a:pPr/>
              <a:t>05-Jan-20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4AAADB-0BE7-42E1-B822-DC360425655C}" type="datetimeFigureOut">
              <a:rPr lang="en-US" smtClean="0"/>
              <a:pPr/>
              <a:t>05-Jan-20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4AAADB-0BE7-42E1-B822-DC360425655C}" type="datetimeFigureOut">
              <a:rPr lang="en-US" smtClean="0"/>
              <a:pPr/>
              <a:t>05-Jan-20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E8379F-7131-40CF-BD6A-949284ACD3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AAADB-0BE7-42E1-B822-DC360425655C}" type="datetimeFigureOut">
              <a:rPr lang="en-US" smtClean="0"/>
              <a:pPr/>
              <a:t>05-Jan-20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E8379F-7131-40CF-BD6A-949284ACD3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instructions</a:t>
            </a:r>
            <a:endParaRPr lang="en-US" dirty="0"/>
          </a:p>
        </p:txBody>
      </p:sp>
      <p:sp>
        <p:nvSpPr>
          <p:cNvPr id="3" name="Content Placeholder 2"/>
          <p:cNvSpPr>
            <a:spLocks noGrp="1"/>
          </p:cNvSpPr>
          <p:nvPr>
            <p:ph idx="1"/>
          </p:nvPr>
        </p:nvSpPr>
        <p:spPr/>
        <p:txBody>
          <a:bodyPr>
            <a:normAutofit fontScale="47500" lnSpcReduction="20000"/>
          </a:bodyPr>
          <a:lstStyle/>
          <a:p>
            <a:r>
              <a:rPr lang="en-US" dirty="0"/>
              <a:t>7-10 slides with speaker notes</a:t>
            </a:r>
          </a:p>
          <a:p>
            <a:endParaRPr lang="en-US" dirty="0"/>
          </a:p>
          <a:p>
            <a:r>
              <a:rPr lang="en-US" dirty="0"/>
              <a:t>Sometimes it helps to look at different industries for ideas when it comes to new ventures, such</a:t>
            </a:r>
          </a:p>
          <a:p>
            <a:r>
              <a:rPr lang="en-US" dirty="0"/>
              <a:t>as Internet marketing.</a:t>
            </a:r>
          </a:p>
          <a:p>
            <a:r>
              <a:rPr lang="en-US" dirty="0"/>
              <a:t> Research the Internet for 3–4 companies in any industry other than foodstuffs. These</a:t>
            </a:r>
          </a:p>
          <a:p>
            <a:r>
              <a:rPr lang="en-US" dirty="0"/>
              <a:t>companies should sell the same product or offer the same service. For example, you may</a:t>
            </a:r>
          </a:p>
          <a:p>
            <a:r>
              <a:rPr lang="en-US" dirty="0"/>
              <a:t>choose 3–4 discount retailers, 3–4 accounting firms, 3–4 online bookstores, and so forth.</a:t>
            </a:r>
          </a:p>
          <a:p>
            <a:r>
              <a:rPr lang="en-US" dirty="0"/>
              <a:t> Create a 7–10 slide presentation with notes summarizing your findings and what you</a:t>
            </a:r>
          </a:p>
          <a:p>
            <a:r>
              <a:rPr lang="en-US" dirty="0"/>
              <a:t>would and would not consider for your pastry e-business. You should be able to</a:t>
            </a:r>
          </a:p>
          <a:p>
            <a:r>
              <a:rPr lang="en-US" dirty="0"/>
              <a:t>recognize and identify various e-business marketing strategies and evaluate the</a:t>
            </a:r>
          </a:p>
          <a:p>
            <a:r>
              <a:rPr lang="en-US" dirty="0"/>
              <a:t>effectiveness of each of them.</a:t>
            </a:r>
          </a:p>
          <a:p>
            <a:endParaRPr lang="en-US" dirty="0"/>
          </a:p>
          <a:p>
            <a:r>
              <a:rPr lang="en-US" dirty="0"/>
              <a:t>For assistance with your assignment, please use your text, Web resources, and all course</a:t>
            </a:r>
          </a:p>
          <a:p>
            <a:r>
              <a:rPr lang="en-US" dirty="0"/>
              <a:t>materials.</a:t>
            </a:r>
          </a:p>
          <a:p>
            <a:r>
              <a:rPr lang="en-US" dirty="0"/>
              <a:t>Please refer to the following multimedia course material(s):</a:t>
            </a:r>
          </a:p>
          <a:p>
            <a:endParaRPr lang="en-US" dirty="0"/>
          </a:p>
          <a:p>
            <a:r>
              <a:rPr lang="en-US" dirty="0"/>
              <a:t>o Marketing and Advertising (All)</a:t>
            </a:r>
          </a:p>
          <a:p>
            <a:r>
              <a:rPr lang="en-US" dirty="0"/>
              <a:t>o Marketing in the E-Business World (All)</a:t>
            </a:r>
          </a:p>
        </p:txBody>
      </p:sp>
    </p:spTree>
    <p:extLst>
      <p:ext uri="{BB962C8B-B14F-4D97-AF65-F5344CB8AC3E}">
        <p14:creationId xmlns:p14="http://schemas.microsoft.com/office/powerpoint/2010/main" val="3128873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676400"/>
          </a:xfrm>
        </p:spPr>
        <p:txBody>
          <a:bodyPr>
            <a:normAutofit fontScale="90000"/>
          </a:bodyPr>
          <a:lstStyle/>
          <a:p>
            <a:r>
              <a:rPr lang="en-US" sz="3600" b="1" dirty="0" smtClean="0"/>
              <a:t>Marketing and advertising strategies of Amazon.com</a:t>
            </a:r>
            <a:r>
              <a:rPr lang="en-US" dirty="0" smtClean="0"/>
              <a:t/>
            </a:r>
            <a:br>
              <a:rPr lang="en-US" dirty="0" smtClean="0"/>
            </a:br>
            <a:endParaRPr lang="en-US" dirty="0"/>
          </a:p>
        </p:txBody>
      </p:sp>
      <p:sp>
        <p:nvSpPr>
          <p:cNvPr id="3" name="Content Placeholder 2"/>
          <p:cNvSpPr>
            <a:spLocks noGrp="1"/>
          </p:cNvSpPr>
          <p:nvPr>
            <p:ph idx="1"/>
          </p:nvPr>
        </p:nvSpPr>
        <p:spPr>
          <a:xfrm>
            <a:off x="457200" y="2057400"/>
            <a:ext cx="8229600" cy="4525963"/>
          </a:xfrm>
        </p:spPr>
        <p:txBody>
          <a:bodyPr>
            <a:normAutofit fontScale="77500" lnSpcReduction="20000"/>
          </a:bodyPr>
          <a:lstStyle/>
          <a:p>
            <a:pPr lvl="0"/>
            <a:r>
              <a:rPr lang="en-US" dirty="0" smtClean="0"/>
              <a:t>Search </a:t>
            </a:r>
            <a:r>
              <a:rPr lang="en-US" dirty="0"/>
              <a:t>engine optimization: this ensures that the website that acts as a platform for the company’s products is popular in all major websites such as Google, Yahoo and MSN. </a:t>
            </a:r>
          </a:p>
          <a:p>
            <a:pPr lvl="0"/>
            <a:r>
              <a:rPr lang="en-US" dirty="0"/>
              <a:t>Reviews and analysis of books: every book that is offered for sale is described from an expert point of view. </a:t>
            </a:r>
            <a:endParaRPr lang="en-US" dirty="0" smtClean="0"/>
          </a:p>
          <a:p>
            <a:pPr lvl="0">
              <a:buFont typeface="Wingdings" pitchFamily="2" charset="2"/>
              <a:buChar char="v"/>
            </a:pPr>
            <a:r>
              <a:rPr lang="en-US" sz="3800" b="1" dirty="0" smtClean="0"/>
              <a:t>Product information</a:t>
            </a:r>
            <a:r>
              <a:rPr lang="en-US" dirty="0" smtClean="0"/>
              <a:t> offered at Amazon.com</a:t>
            </a:r>
          </a:p>
          <a:p>
            <a:pPr lvl="0">
              <a:buFont typeface="Wingdings" pitchFamily="2" charset="2"/>
              <a:buChar char="ü"/>
            </a:pPr>
            <a:r>
              <a:rPr lang="en-US" dirty="0" smtClean="0"/>
              <a:t>The </a:t>
            </a:r>
            <a:r>
              <a:rPr lang="en-US" dirty="0"/>
              <a:t>book’s appearance (photograph)</a:t>
            </a:r>
          </a:p>
          <a:p>
            <a:pPr lvl="0">
              <a:buFont typeface="Wingdings" pitchFamily="2" charset="2"/>
              <a:buChar char="ü"/>
            </a:pPr>
            <a:r>
              <a:rPr lang="en-US" dirty="0"/>
              <a:t>Year of publication</a:t>
            </a:r>
          </a:p>
          <a:p>
            <a:pPr lvl="0">
              <a:buFont typeface="Wingdings" pitchFamily="2" charset="2"/>
              <a:buChar char="ü"/>
            </a:pPr>
            <a:r>
              <a:rPr lang="en-US" dirty="0"/>
              <a:t>Background of authors</a:t>
            </a:r>
          </a:p>
          <a:p>
            <a:pPr lvl="0">
              <a:buFont typeface="Wingdings" pitchFamily="2" charset="2"/>
              <a:buChar char="ü"/>
            </a:pPr>
            <a:r>
              <a:rPr lang="en-US" dirty="0"/>
              <a:t>Expert reviews of the book’s </a:t>
            </a:r>
            <a:r>
              <a:rPr lang="en-US" dirty="0" smtClean="0"/>
              <a:t>contents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Case study 1: </a:t>
            </a:r>
            <a:r>
              <a:rPr lang="en-US" b="1" i="1" dirty="0" smtClean="0"/>
              <a:t>Amazon.com</a:t>
            </a:r>
            <a:endParaRPr lang="en-US" b="1" i="1" dirty="0"/>
          </a:p>
        </p:txBody>
      </p:sp>
      <p:sp>
        <p:nvSpPr>
          <p:cNvPr id="3" name="Content Placeholder 2"/>
          <p:cNvSpPr>
            <a:spLocks noGrp="1"/>
          </p:cNvSpPr>
          <p:nvPr>
            <p:ph idx="1"/>
          </p:nvPr>
        </p:nvSpPr>
        <p:spPr/>
        <p:txBody>
          <a:bodyPr>
            <a:normAutofit fontScale="92500" lnSpcReduction="20000"/>
          </a:bodyPr>
          <a:lstStyle/>
          <a:p>
            <a:pPr lvl="0">
              <a:buFont typeface="Wingdings" pitchFamily="2" charset="2"/>
              <a:buChar char="v"/>
            </a:pPr>
            <a:r>
              <a:rPr lang="en-US" dirty="0" smtClean="0"/>
              <a:t>Product information given </a:t>
            </a:r>
            <a:r>
              <a:rPr lang="en-US" i="1" dirty="0" smtClean="0"/>
              <a:t>(continued):</a:t>
            </a:r>
          </a:p>
          <a:p>
            <a:pPr lvl="0">
              <a:buNone/>
            </a:pPr>
            <a:endParaRPr lang="en-US" i="1" dirty="0" smtClean="0"/>
          </a:p>
          <a:p>
            <a:pPr lvl="0">
              <a:buFont typeface="Wingdings" pitchFamily="2" charset="2"/>
              <a:buChar char="ü"/>
            </a:pPr>
            <a:r>
              <a:rPr lang="en-US" dirty="0" smtClean="0"/>
              <a:t>Its relevance in a particular discipline</a:t>
            </a:r>
          </a:p>
          <a:p>
            <a:pPr lvl="0">
              <a:buFont typeface="Wingdings" pitchFamily="2" charset="2"/>
              <a:buChar char="ü"/>
            </a:pPr>
            <a:r>
              <a:rPr lang="en-US" dirty="0" smtClean="0"/>
              <a:t>Other related books that may interest the reader</a:t>
            </a:r>
          </a:p>
          <a:p>
            <a:pPr lvl="0">
              <a:buFont typeface="Wingdings" pitchFamily="2" charset="2"/>
              <a:buChar char="ü"/>
            </a:pPr>
            <a:r>
              <a:rPr lang="en-US" dirty="0" smtClean="0"/>
              <a:t>Price and shipping costs</a:t>
            </a:r>
          </a:p>
          <a:p>
            <a:pPr lvl="0">
              <a:buFont typeface="Wingdings" pitchFamily="2" charset="2"/>
              <a:buChar char="ü"/>
            </a:pPr>
            <a:r>
              <a:rPr lang="en-US" dirty="0" smtClean="0"/>
              <a:t>Links with other related websites and weblogs: this increases the chances that a buyer will stumble on related books while searching for Amazon’s products. The buyer gets to know about books he thought never existed. </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Case study 2: </a:t>
            </a:r>
            <a:r>
              <a:rPr lang="en-US" b="1" i="1" dirty="0" smtClean="0"/>
              <a:t>Barnes &amp; Noble</a:t>
            </a:r>
            <a:r>
              <a:rPr lang="en-US" i="1" dirty="0" smtClean="0"/>
              <a:t/>
            </a:r>
            <a:br>
              <a:rPr lang="en-US" i="1" dirty="0" smtClean="0"/>
            </a:br>
            <a:endParaRPr lang="en-US" i="1" dirty="0"/>
          </a:p>
        </p:txBody>
      </p:sp>
      <p:sp>
        <p:nvSpPr>
          <p:cNvPr id="3" name="Content Placeholder 2"/>
          <p:cNvSpPr>
            <a:spLocks noGrp="1"/>
          </p:cNvSpPr>
          <p:nvPr>
            <p:ph idx="1"/>
          </p:nvPr>
        </p:nvSpPr>
        <p:spPr/>
        <p:txBody>
          <a:bodyPr>
            <a:normAutofit/>
          </a:bodyPr>
          <a:lstStyle/>
          <a:p>
            <a:r>
              <a:rPr lang="en-US" dirty="0" smtClean="0"/>
              <a:t>Barnes </a:t>
            </a:r>
            <a:r>
              <a:rPr lang="en-US" dirty="0"/>
              <a:t>&amp; Noble is an online bookstore whose website marketing strategy has been highly successful. This is why the bookstore is ranked alongside famous sites such as Amazon.com. </a:t>
            </a:r>
            <a:endParaRPr lang="en-US" dirty="0" smtClean="0"/>
          </a:p>
          <a:p>
            <a:pPr>
              <a:buNone/>
            </a:pPr>
            <a:r>
              <a:rPr lang="en-US" b="1" dirty="0" smtClean="0"/>
              <a:t>Advertising </a:t>
            </a:r>
            <a:r>
              <a:rPr lang="en-US" b="1" dirty="0"/>
              <a:t>strategies used:</a:t>
            </a:r>
            <a:endParaRPr lang="en-US" dirty="0"/>
          </a:p>
          <a:p>
            <a:r>
              <a:rPr lang="en-US" dirty="0"/>
              <a:t>-links for related websites</a:t>
            </a:r>
          </a:p>
          <a:p>
            <a:r>
              <a:rPr lang="en-US" dirty="0"/>
              <a:t>-a highly efficient search tool</a:t>
            </a:r>
          </a:p>
          <a:p>
            <a:r>
              <a:rPr lang="en-US" dirty="0"/>
              <a:t>-an easy-to-navigate system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i="1" dirty="0" smtClean="0"/>
              <a:t>Barnes &amp; Noble’s </a:t>
            </a:r>
            <a:r>
              <a:rPr lang="en-US" sz="3200" b="1" dirty="0" smtClean="0"/>
              <a:t>marketing and Advertising strategies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v"/>
            </a:pPr>
            <a:r>
              <a:rPr lang="en-US" b="1" dirty="0" smtClean="0"/>
              <a:t>Key information provided :</a:t>
            </a:r>
          </a:p>
          <a:p>
            <a:r>
              <a:rPr lang="en-US" dirty="0" smtClean="0"/>
              <a:t>Interviews </a:t>
            </a:r>
            <a:r>
              <a:rPr lang="en-US" dirty="0"/>
              <a:t>with and biographies of the best selling authors</a:t>
            </a:r>
          </a:p>
          <a:p>
            <a:r>
              <a:rPr lang="en-US" dirty="0"/>
              <a:t> A gift reminder service</a:t>
            </a:r>
          </a:p>
          <a:p>
            <a:r>
              <a:rPr lang="en-US" dirty="0"/>
              <a:t>A growing selection of books, journals, magazine and literary papers</a:t>
            </a:r>
          </a:p>
          <a:p>
            <a:r>
              <a:rPr lang="en-US" dirty="0"/>
              <a:t>A $25-annual program for enabling buyers save 40% on bestsellers, 20% on hardcover books, and 10% on all other types of products bought on the </a:t>
            </a:r>
            <a:r>
              <a:rPr lang="en-US" dirty="0" smtClean="0"/>
              <a:t>website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Barnes &amp; Noble’</a:t>
            </a:r>
            <a:r>
              <a:rPr lang="en-US" b="1" dirty="0" smtClean="0"/>
              <a:t>s marketing and Advertising strategies</a:t>
            </a:r>
            <a:endParaRPr lang="en-US" dirty="0"/>
          </a:p>
        </p:txBody>
      </p:sp>
      <p:sp>
        <p:nvSpPr>
          <p:cNvPr id="3" name="Content Placeholder 2"/>
          <p:cNvSpPr>
            <a:spLocks noGrp="1"/>
          </p:cNvSpPr>
          <p:nvPr>
            <p:ph idx="1"/>
          </p:nvPr>
        </p:nvSpPr>
        <p:spPr/>
        <p:txBody>
          <a:bodyPr>
            <a:normAutofit fontScale="85000" lnSpcReduction="10000"/>
          </a:bodyPr>
          <a:lstStyle/>
          <a:p>
            <a:pPr>
              <a:buFont typeface="Wingdings" pitchFamily="2" charset="2"/>
              <a:buChar char="v"/>
            </a:pPr>
            <a:r>
              <a:rPr lang="en-US" b="1" dirty="0" smtClean="0"/>
              <a:t>Advertising strategies: </a:t>
            </a:r>
            <a:endParaRPr lang="en-US" dirty="0" smtClean="0"/>
          </a:p>
          <a:p>
            <a:r>
              <a:rPr lang="en-US" dirty="0" smtClean="0"/>
              <a:t>Search engine optimization</a:t>
            </a:r>
          </a:p>
          <a:p>
            <a:r>
              <a:rPr lang="en-US" dirty="0" smtClean="0"/>
              <a:t>Registration of the website with popular search engines</a:t>
            </a:r>
          </a:p>
          <a:p>
            <a:r>
              <a:rPr lang="en-US" dirty="0" smtClean="0"/>
              <a:t>Highly attractive images of the products being sold</a:t>
            </a:r>
          </a:p>
          <a:p>
            <a:r>
              <a:rPr lang="en-US" dirty="0" smtClean="0"/>
              <a:t>Establishment of business promotion relationships with other booksellers and resellers with an online presence</a:t>
            </a:r>
          </a:p>
          <a:p>
            <a:r>
              <a:rPr lang="en-US" dirty="0" smtClean="0"/>
              <a:t>Establishment of a strong local presence </a:t>
            </a:r>
          </a:p>
          <a:p>
            <a:r>
              <a:rPr lang="en-US" dirty="0" smtClean="0"/>
              <a:t>A pricing strategy that incorporates the shipping costs</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Case Study 3: ABE Books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About </a:t>
            </a:r>
            <a:r>
              <a:rPr lang="en-US" b="1" i="1" dirty="0" smtClean="0"/>
              <a:t>ABE Books</a:t>
            </a:r>
          </a:p>
          <a:p>
            <a:pPr>
              <a:buNone/>
            </a:pPr>
            <a:r>
              <a:rPr lang="en-US" i="1" dirty="0" smtClean="0"/>
              <a:t>ABE books</a:t>
            </a:r>
            <a:r>
              <a:rPr lang="en-US" dirty="0" smtClean="0"/>
              <a:t> </a:t>
            </a:r>
            <a:r>
              <a:rPr lang="en-US" dirty="0"/>
              <a:t>is an online bookstore that facilitates the tasks of searching for and buying books. On the main page of the online bookstore’s website, the typical search functions that one can use include title, author, keyword, and ISBN. </a:t>
            </a:r>
          </a:p>
          <a:p>
            <a:pPr>
              <a:buFont typeface="Wingdings" pitchFamily="2" charset="2"/>
              <a:buChar char="v"/>
            </a:pPr>
            <a:r>
              <a:rPr lang="en-US" b="1" dirty="0"/>
              <a:t>Marketing and advertising </a:t>
            </a:r>
            <a:r>
              <a:rPr lang="en-US" b="1" dirty="0" smtClean="0"/>
              <a:t>strategies</a:t>
            </a:r>
            <a:r>
              <a:rPr lang="en-US" b="1" dirty="0"/>
              <a:t>:</a:t>
            </a:r>
            <a:endParaRPr lang="en-US" dirty="0"/>
          </a:p>
          <a:p>
            <a:r>
              <a:rPr lang="en-US" dirty="0" smtClean="0"/>
              <a:t>print </a:t>
            </a:r>
            <a:r>
              <a:rPr lang="en-US" dirty="0"/>
              <a:t>and electronic media adverts for establishing a strong local presence</a:t>
            </a:r>
          </a:p>
          <a:p>
            <a:r>
              <a:rPr lang="en-US" dirty="0"/>
              <a:t> </a:t>
            </a:r>
            <a:r>
              <a:rPr lang="en-US" dirty="0" smtClean="0"/>
              <a:t>links </a:t>
            </a:r>
            <a:r>
              <a:rPr lang="en-US" dirty="0"/>
              <a:t>with reputable online booksellers such as Amazon.com and Barnes &amp; Noble.</a:t>
            </a:r>
          </a:p>
          <a:p>
            <a:r>
              <a:rPr lang="en-US" dirty="0" smtClean="0"/>
              <a:t>Article </a:t>
            </a:r>
            <a:r>
              <a:rPr lang="en-US" dirty="0"/>
              <a:t>marketing targeting carefully selected keywords that match the search terms used by buyers use</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pPr marL="914400" indent="-914400">
              <a:buNone/>
            </a:pPr>
            <a:r>
              <a:rPr lang="en-US" dirty="0" smtClean="0"/>
              <a:t>Kiang, M., </a:t>
            </a:r>
            <a:r>
              <a:rPr lang="en-US" dirty="0" err="1" smtClean="0"/>
              <a:t>Raghu</a:t>
            </a:r>
            <a:r>
              <a:rPr lang="en-US" dirty="0" smtClean="0"/>
              <a:t>, T., &amp; Shang, K. (2000) Min Marketing on the Internet — who can benefit from an online marketing approach?, Decision Support Systems, 27(2),  383–393</a:t>
            </a:r>
          </a:p>
          <a:p>
            <a:pPr marL="914400" indent="-914400">
              <a:buNone/>
            </a:pPr>
            <a:r>
              <a:rPr lang="en-US" dirty="0" smtClean="0"/>
              <a:t>Liang, T. &amp; Lai, H. (2002) Effect of store design on consumer purchases: an empirical study of on-line bookstores, </a:t>
            </a:r>
            <a:r>
              <a:rPr lang="en-US" i="1" dirty="0" smtClean="0"/>
              <a:t>Information &amp; Management, </a:t>
            </a:r>
            <a:r>
              <a:rPr lang="en-US" dirty="0" smtClean="0"/>
              <a:t>39(6), 431-444</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2400"/>
            <a:ext cx="7772400" cy="1466850"/>
          </a:xfrm>
        </p:spPr>
        <p:txBody>
          <a:bodyPr/>
          <a:lstStyle/>
          <a:p>
            <a:r>
              <a:rPr lang="en-US" dirty="0"/>
              <a:t>Marketing and Advertising  </a:t>
            </a:r>
            <a:br>
              <a:rPr lang="en-US" dirty="0"/>
            </a:br>
            <a:endParaRPr lang="en-US" dirty="0"/>
          </a:p>
        </p:txBody>
      </p:sp>
      <p:sp>
        <p:nvSpPr>
          <p:cNvPr id="3" name="Subtitle 2"/>
          <p:cNvSpPr>
            <a:spLocks noGrp="1"/>
          </p:cNvSpPr>
          <p:nvPr>
            <p:ph type="subTitle" idx="1"/>
          </p:nvPr>
        </p:nvSpPr>
        <p:spPr>
          <a:xfrm>
            <a:off x="1371600" y="990600"/>
            <a:ext cx="6400800" cy="5867400"/>
          </a:xfrm>
        </p:spPr>
        <p:txBody>
          <a:bodyPr>
            <a:normAutofit fontScale="92500" lnSpcReduction="20000"/>
          </a:bodyPr>
          <a:lstStyle/>
          <a:p>
            <a:pPr algn="l">
              <a:buFont typeface="Arial" pitchFamily="34" charset="0"/>
              <a:buChar char="•"/>
            </a:pPr>
            <a:r>
              <a:rPr lang="en-US" dirty="0">
                <a:solidFill>
                  <a:schemeClr val="tx1"/>
                </a:solidFill>
              </a:rPr>
              <a:t>There are many varieties of online businesses that one can open. In all of them, there are some fundamental factors worth considering. There are many factors that one should consider when starting a pastry e-business. The main ones include:</a:t>
            </a:r>
          </a:p>
          <a:p>
            <a:pPr lvl="0" algn="l">
              <a:buFont typeface="Wingdings" pitchFamily="2" charset="2"/>
              <a:buChar char="q"/>
            </a:pPr>
            <a:r>
              <a:rPr lang="en-US" dirty="0">
                <a:solidFill>
                  <a:schemeClr val="tx1"/>
                </a:solidFill>
              </a:rPr>
              <a:t>Choice of The target market</a:t>
            </a:r>
          </a:p>
          <a:p>
            <a:pPr lvl="0" algn="l">
              <a:buFont typeface="Wingdings" pitchFamily="2" charset="2"/>
              <a:buChar char="q"/>
            </a:pPr>
            <a:r>
              <a:rPr lang="en-US" dirty="0">
                <a:solidFill>
                  <a:schemeClr val="tx1"/>
                </a:solidFill>
              </a:rPr>
              <a:t>Strategies for popularizing the website</a:t>
            </a:r>
          </a:p>
          <a:p>
            <a:pPr lvl="0" algn="l">
              <a:buFont typeface="Wingdings" pitchFamily="2" charset="2"/>
              <a:buChar char="q"/>
            </a:pPr>
            <a:r>
              <a:rPr lang="en-US" dirty="0">
                <a:solidFill>
                  <a:schemeClr val="tx1"/>
                </a:solidFill>
              </a:rPr>
              <a:t>Choice of keywords</a:t>
            </a:r>
          </a:p>
          <a:p>
            <a:pPr lvl="0" algn="l">
              <a:buFont typeface="Wingdings" pitchFamily="2" charset="2"/>
              <a:buChar char="q"/>
            </a:pPr>
            <a:r>
              <a:rPr lang="en-US" dirty="0">
                <a:solidFill>
                  <a:schemeClr val="tx1"/>
                </a:solidFill>
              </a:rPr>
              <a:t>Website design </a:t>
            </a:r>
          </a:p>
          <a:p>
            <a:pPr lvl="0" algn="l">
              <a:buFont typeface="Wingdings" pitchFamily="2" charset="2"/>
              <a:buChar char="q"/>
            </a:pPr>
            <a:r>
              <a:rPr lang="en-US" dirty="0">
                <a:solidFill>
                  <a:schemeClr val="tx1"/>
                </a:solidFill>
              </a:rPr>
              <a:t>Area of </a:t>
            </a:r>
            <a:r>
              <a:rPr lang="en-US" dirty="0" smtClean="0">
                <a:solidFill>
                  <a:schemeClr val="tx1"/>
                </a:solidFill>
              </a:rPr>
              <a:t>specialization(Kiang, </a:t>
            </a:r>
            <a:r>
              <a:rPr lang="en-US" dirty="0" err="1" smtClean="0">
                <a:solidFill>
                  <a:schemeClr val="tx1"/>
                </a:solidFill>
              </a:rPr>
              <a:t>Raghu</a:t>
            </a:r>
            <a:r>
              <a:rPr lang="en-US" dirty="0" smtClean="0">
                <a:solidFill>
                  <a:schemeClr val="tx1"/>
                </a:solidFill>
              </a:rPr>
              <a:t>&amp; Shang, 2000).</a:t>
            </a: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2133599"/>
          </a:xfrm>
        </p:spPr>
        <p:txBody>
          <a:bodyPr/>
          <a:lstStyle/>
          <a:p>
            <a:r>
              <a:rPr lang="en-US" b="1" dirty="0" smtClean="0"/>
              <a:t>Choice of target market</a:t>
            </a:r>
            <a:r>
              <a:rPr lang="en-US" dirty="0" smtClean="0"/>
              <a:t/>
            </a:r>
            <a:br>
              <a:rPr lang="en-US" dirty="0" smtClean="0"/>
            </a:br>
            <a:endParaRPr lang="en-US" dirty="0"/>
          </a:p>
        </p:txBody>
      </p:sp>
      <p:sp>
        <p:nvSpPr>
          <p:cNvPr id="3" name="Subtitle 2"/>
          <p:cNvSpPr>
            <a:spLocks noGrp="1"/>
          </p:cNvSpPr>
          <p:nvPr>
            <p:ph type="subTitle" idx="1"/>
          </p:nvPr>
        </p:nvSpPr>
        <p:spPr>
          <a:xfrm>
            <a:off x="1524000" y="1524000"/>
            <a:ext cx="6400800" cy="5334000"/>
          </a:xfrm>
        </p:spPr>
        <p:txBody>
          <a:bodyPr>
            <a:normAutofit fontScale="85000" lnSpcReduction="20000"/>
          </a:bodyPr>
          <a:lstStyle/>
          <a:p>
            <a:pPr algn="l"/>
            <a:r>
              <a:rPr lang="en-US" dirty="0" smtClean="0">
                <a:solidFill>
                  <a:schemeClr val="tx1"/>
                </a:solidFill>
              </a:rPr>
              <a:t>A </a:t>
            </a:r>
            <a:r>
              <a:rPr lang="en-US" dirty="0">
                <a:solidFill>
                  <a:schemeClr val="tx1"/>
                </a:solidFill>
              </a:rPr>
              <a:t>clear definition of the market is critical in any online business. In an online bookstore business, for instance, the key factors to consider </a:t>
            </a:r>
            <a:r>
              <a:rPr lang="en-US" dirty="0" smtClean="0">
                <a:solidFill>
                  <a:schemeClr val="tx1"/>
                </a:solidFill>
              </a:rPr>
              <a:t>include:</a:t>
            </a:r>
          </a:p>
          <a:p>
            <a:pPr algn="l"/>
            <a:endParaRPr lang="en-US" dirty="0" smtClean="0">
              <a:solidFill>
                <a:schemeClr val="tx1"/>
              </a:solidFill>
            </a:endParaRPr>
          </a:p>
          <a:p>
            <a:pPr algn="l">
              <a:buFont typeface="Wingdings" pitchFamily="2" charset="2"/>
              <a:buChar char="v"/>
            </a:pPr>
            <a:r>
              <a:rPr lang="en-US" sz="3800" b="1" dirty="0" smtClean="0">
                <a:solidFill>
                  <a:schemeClr val="tx1"/>
                </a:solidFill>
              </a:rPr>
              <a:t>strategic </a:t>
            </a:r>
            <a:r>
              <a:rPr lang="en-US" sz="3800" b="1" dirty="0">
                <a:solidFill>
                  <a:schemeClr val="tx1"/>
                </a:solidFill>
              </a:rPr>
              <a:t>alliances: </a:t>
            </a:r>
            <a:endParaRPr lang="en-US" sz="3800" b="1" dirty="0" smtClean="0">
              <a:solidFill>
                <a:schemeClr val="tx1"/>
              </a:solidFill>
            </a:endParaRPr>
          </a:p>
          <a:p>
            <a:pPr algn="l"/>
            <a:r>
              <a:rPr lang="en-US" dirty="0" smtClean="0">
                <a:solidFill>
                  <a:schemeClr val="tx1"/>
                </a:solidFill>
              </a:rPr>
              <a:t>These </a:t>
            </a:r>
            <a:r>
              <a:rPr lang="en-US" dirty="0">
                <a:solidFill>
                  <a:schemeClr val="tx1"/>
                </a:solidFill>
              </a:rPr>
              <a:t>alliances involve associations with other companies that make books available for your target market online. The companies worth approaching include resellers, university merchandize manufacturers, local book business owners, new and used textbook wholesalers and specialized content suppliers.</a:t>
            </a:r>
          </a:p>
          <a:p>
            <a:pPr algn="l"/>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Choice of target market</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v"/>
            </a:pPr>
            <a:r>
              <a:rPr lang="en-US" b="1" dirty="0" smtClean="0"/>
              <a:t>Promotion strategy: </a:t>
            </a:r>
          </a:p>
          <a:p>
            <a:pPr>
              <a:buNone/>
            </a:pPr>
            <a:r>
              <a:rPr lang="en-US" dirty="0" smtClean="0"/>
              <a:t>The advertising and marketing objectives should be clearly defined in order for an online business to succeed (Liang &amp; Lai, 2002). In an online bookstore business, these objectives include:</a:t>
            </a:r>
          </a:p>
          <a:p>
            <a:pPr lvl="0">
              <a:buFont typeface="Wingdings" pitchFamily="2" charset="2"/>
              <a:buChar char="q"/>
            </a:pPr>
            <a:r>
              <a:rPr lang="en-US" dirty="0" smtClean="0"/>
              <a:t>Acquisition of customers and general sales</a:t>
            </a:r>
          </a:p>
          <a:p>
            <a:pPr lvl="0">
              <a:buFont typeface="Wingdings" pitchFamily="2" charset="2"/>
              <a:buChar char="q"/>
            </a:pPr>
            <a:r>
              <a:rPr lang="en-US" dirty="0" smtClean="0"/>
              <a:t>Increasing the company’s brand name recognition and awareness in the niche market.</a:t>
            </a:r>
          </a:p>
          <a:p>
            <a:pPr lvl="0">
              <a:buFont typeface="Wingdings" pitchFamily="2" charset="2"/>
              <a:buChar char="q"/>
            </a:pPr>
            <a:r>
              <a:rPr lang="en-US" dirty="0" smtClean="0"/>
              <a:t>Collection of market research in order to create long-term and immediate marketing plans.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Choice of target market</a:t>
            </a:r>
            <a:endParaRPr lang="en-US" dirty="0"/>
          </a:p>
        </p:txBody>
      </p:sp>
      <p:sp>
        <p:nvSpPr>
          <p:cNvPr id="3" name="Content Placeholder 2"/>
          <p:cNvSpPr>
            <a:spLocks noGrp="1"/>
          </p:cNvSpPr>
          <p:nvPr>
            <p:ph idx="1"/>
          </p:nvPr>
        </p:nvSpPr>
        <p:spPr/>
        <p:txBody>
          <a:bodyPr/>
          <a:lstStyle/>
          <a:p>
            <a:pPr>
              <a:buFont typeface="Wingdings" pitchFamily="2" charset="2"/>
              <a:buChar char="v"/>
            </a:pPr>
            <a:r>
              <a:rPr lang="en-US" b="1" dirty="0"/>
              <a:t>Marketing programs: </a:t>
            </a:r>
            <a:endParaRPr lang="en-US" b="1" dirty="0" smtClean="0"/>
          </a:p>
          <a:p>
            <a:pPr>
              <a:buFont typeface="Wingdings" pitchFamily="2" charset="2"/>
              <a:buChar char="q"/>
            </a:pPr>
            <a:r>
              <a:rPr lang="en-US" dirty="0" smtClean="0"/>
              <a:t>An </a:t>
            </a:r>
            <a:r>
              <a:rPr lang="en-US" dirty="0"/>
              <a:t>online business, specifically a bookstore business marketing programs should be aimed at blending both online and traditional marketing strategies. </a:t>
            </a:r>
          </a:p>
          <a:p>
            <a:pPr>
              <a:buFont typeface="Wingdings" pitchFamily="2" charset="2"/>
              <a:buChar char="q"/>
            </a:pPr>
            <a:r>
              <a:rPr lang="en-US" dirty="0" smtClean="0"/>
              <a:t>The </a:t>
            </a:r>
            <a:r>
              <a:rPr lang="en-US" dirty="0"/>
              <a:t>main aim should be the creation of a grassroots marketing campaign while at the same maintaining a universal online presence.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promotional programs for an online bookstore</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pPr>
              <a:buFont typeface="Wingdings" pitchFamily="2" charset="2"/>
              <a:buChar char="v"/>
            </a:pPr>
            <a:r>
              <a:rPr lang="en-US" dirty="0" smtClean="0"/>
              <a:t>The best </a:t>
            </a:r>
            <a:r>
              <a:rPr lang="en-US" sz="3300" b="1" dirty="0"/>
              <a:t>promotional </a:t>
            </a:r>
            <a:r>
              <a:rPr lang="en-US" sz="3300" b="1" dirty="0" smtClean="0"/>
              <a:t>programs </a:t>
            </a:r>
            <a:r>
              <a:rPr lang="en-US" sz="2800" dirty="0" smtClean="0"/>
              <a:t>include</a:t>
            </a:r>
            <a:r>
              <a:rPr lang="en-US" dirty="0" smtClean="0"/>
              <a:t>:</a:t>
            </a:r>
          </a:p>
          <a:p>
            <a:pPr>
              <a:buNone/>
            </a:pPr>
            <a:endParaRPr lang="en-US" dirty="0"/>
          </a:p>
          <a:p>
            <a:pPr lvl="0">
              <a:buFont typeface="Wingdings" pitchFamily="2" charset="2"/>
              <a:buChar char="q"/>
            </a:pPr>
            <a:r>
              <a:rPr lang="en-US" dirty="0"/>
              <a:t>Links on other closely related websites</a:t>
            </a:r>
          </a:p>
          <a:p>
            <a:pPr lvl="0">
              <a:buFont typeface="Wingdings" pitchFamily="2" charset="2"/>
              <a:buChar char="q"/>
            </a:pPr>
            <a:r>
              <a:rPr lang="en-US" dirty="0"/>
              <a:t>Direct mailings</a:t>
            </a:r>
          </a:p>
          <a:p>
            <a:pPr lvl="0">
              <a:buFont typeface="Wingdings" pitchFamily="2" charset="2"/>
              <a:buChar char="q"/>
            </a:pPr>
            <a:r>
              <a:rPr lang="en-US" dirty="0"/>
              <a:t>Banner adverts</a:t>
            </a:r>
          </a:p>
          <a:p>
            <a:pPr lvl="0">
              <a:buFont typeface="Wingdings" pitchFamily="2" charset="2"/>
              <a:buChar char="q"/>
            </a:pPr>
            <a:r>
              <a:rPr lang="en-US" dirty="0"/>
              <a:t>Traditional media such as newspapers, journals, magazines, radio and TV</a:t>
            </a:r>
          </a:p>
          <a:p>
            <a:pPr lvl="0">
              <a:buFont typeface="Wingdings" pitchFamily="2" charset="2"/>
              <a:buChar char="q"/>
            </a:pPr>
            <a:r>
              <a:rPr lang="en-US" dirty="0"/>
              <a:t>Posting fliers in different universities around the world</a:t>
            </a:r>
          </a:p>
          <a:p>
            <a:pPr lvl="0">
              <a:buFont typeface="Wingdings" pitchFamily="2" charset="2"/>
              <a:buChar char="q"/>
            </a:pPr>
            <a:r>
              <a:rPr lang="en-US" dirty="0"/>
              <a:t>Registration of the hosting website in the most popular search engines</a:t>
            </a:r>
          </a:p>
          <a:p>
            <a:pPr lvl="0">
              <a:buFont typeface="Wingdings" pitchFamily="2" charset="2"/>
              <a:buChar char="q"/>
            </a:pPr>
            <a:r>
              <a:rPr lang="en-US" dirty="0"/>
              <a:t>Sponsorship of events that are of importance to learning institutions at various levels. </a:t>
            </a:r>
          </a:p>
          <a:p>
            <a:pPr lvl="0">
              <a:buFont typeface="Wingdings" pitchFamily="2" charset="2"/>
              <a:buChar char="q"/>
            </a:pPr>
            <a:r>
              <a:rPr lang="en-US" dirty="0"/>
              <a:t>Billboard adverts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Sourcing</a:t>
            </a:r>
            <a:endParaRPr lang="en-US" dirty="0"/>
          </a:p>
        </p:txBody>
      </p:sp>
      <p:sp>
        <p:nvSpPr>
          <p:cNvPr id="3" name="Content Placeholder 2"/>
          <p:cNvSpPr>
            <a:spLocks noGrp="1"/>
          </p:cNvSpPr>
          <p:nvPr>
            <p:ph idx="1"/>
          </p:nvPr>
        </p:nvSpPr>
        <p:spPr>
          <a:xfrm>
            <a:off x="457200" y="1143000"/>
            <a:ext cx="8229600" cy="4983163"/>
          </a:xfrm>
        </p:spPr>
        <p:txBody>
          <a:bodyPr>
            <a:normAutofit fontScale="55000" lnSpcReduction="20000"/>
          </a:bodyPr>
          <a:lstStyle/>
          <a:p>
            <a:pPr>
              <a:buFont typeface="Wingdings" pitchFamily="2" charset="2"/>
              <a:buChar char="v"/>
            </a:pPr>
            <a:r>
              <a:rPr lang="en-US" sz="4400" b="1" dirty="0" smtClean="0"/>
              <a:t>Sourcing:</a:t>
            </a:r>
          </a:p>
          <a:p>
            <a:pPr>
              <a:buNone/>
            </a:pPr>
            <a:endParaRPr lang="en-US" sz="4400" b="1" dirty="0"/>
          </a:p>
          <a:p>
            <a:r>
              <a:rPr lang="en-US" sz="4400" dirty="0"/>
              <a:t>Sourcing is an important aspect of marketing and advertising an online business. The main goal of a marketing strategy should be to increase traffic and usage. Once this objective is achieved, the need to maintain an inventory of the products on offer arises. </a:t>
            </a:r>
          </a:p>
          <a:p>
            <a:pPr>
              <a:buFont typeface="Courier New" pitchFamily="49" charset="0"/>
              <a:buChar char="o"/>
            </a:pPr>
            <a:r>
              <a:rPr lang="en-US" sz="3600" dirty="0" smtClean="0"/>
              <a:t> </a:t>
            </a:r>
            <a:r>
              <a:rPr lang="en-US" sz="4400" b="1" dirty="0"/>
              <a:t>K</a:t>
            </a:r>
            <a:r>
              <a:rPr lang="en-US" sz="4400" b="1" dirty="0" smtClean="0"/>
              <a:t>ey sourcing strategies </a:t>
            </a:r>
            <a:r>
              <a:rPr lang="en-US" sz="4200" dirty="0" smtClean="0"/>
              <a:t>for </a:t>
            </a:r>
            <a:r>
              <a:rPr lang="en-US" sz="4200" dirty="0"/>
              <a:t>an online business include: </a:t>
            </a:r>
            <a:endParaRPr lang="en-US" sz="4200" dirty="0" smtClean="0"/>
          </a:p>
          <a:p>
            <a:pPr lvl="0"/>
            <a:endParaRPr lang="en-US" sz="4200" dirty="0"/>
          </a:p>
          <a:p>
            <a:pPr lvl="0">
              <a:buFont typeface="Wingdings" pitchFamily="2" charset="2"/>
              <a:buChar char="Ø"/>
            </a:pPr>
            <a:r>
              <a:rPr lang="en-US" sz="4400" dirty="0" smtClean="0"/>
              <a:t>Establishment </a:t>
            </a:r>
            <a:r>
              <a:rPr lang="en-US" sz="4400" dirty="0"/>
              <a:t>of relationships with book manufacturers and distributers. </a:t>
            </a:r>
          </a:p>
          <a:p>
            <a:pPr lvl="0">
              <a:buFont typeface="Wingdings" pitchFamily="2" charset="2"/>
              <a:buChar char="Ø"/>
            </a:pPr>
            <a:r>
              <a:rPr lang="en-US" sz="4400" dirty="0"/>
              <a:t>Emphasis on online book sellers who offer drop-shipments directly to customers. </a:t>
            </a:r>
          </a:p>
          <a:p>
            <a:pPr lvl="0">
              <a:buFont typeface="Wingdings" pitchFamily="2" charset="2"/>
              <a:buChar char="Ø"/>
            </a:pPr>
            <a:r>
              <a:rPr lang="en-US" sz="4400" dirty="0"/>
              <a:t>Emphasis on minimization of costs of inventory and distribution</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Key sourcing strategies</a:t>
            </a:r>
            <a:endParaRPr lang="en-US" sz="3600" dirty="0"/>
          </a:p>
        </p:txBody>
      </p:sp>
      <p:sp>
        <p:nvSpPr>
          <p:cNvPr id="3" name="Content Placeholder 2"/>
          <p:cNvSpPr>
            <a:spLocks noGrp="1"/>
          </p:cNvSpPr>
          <p:nvPr>
            <p:ph idx="1"/>
          </p:nvPr>
        </p:nvSpPr>
        <p:spPr/>
        <p:txBody>
          <a:bodyPr/>
          <a:lstStyle/>
          <a:p>
            <a:pPr lvl="0">
              <a:buFont typeface="Wingdings" pitchFamily="2" charset="2"/>
              <a:buChar char="Ø"/>
            </a:pPr>
            <a:r>
              <a:rPr lang="en-US" dirty="0" smtClean="0"/>
              <a:t>Contracting subject matter experts who will be providing content for the website and different weblogs as need arises</a:t>
            </a:r>
          </a:p>
          <a:p>
            <a:pPr lvl="0">
              <a:buFont typeface="Wingdings" pitchFamily="2" charset="2"/>
              <a:buChar char="Ø"/>
            </a:pPr>
            <a:r>
              <a:rPr lang="en-US" dirty="0" smtClean="0"/>
              <a:t>Establishment of value-added services that bring on board third party vendors</a:t>
            </a:r>
          </a:p>
          <a:p>
            <a:pPr lvl="0">
              <a:buFont typeface="Wingdings" pitchFamily="2" charset="2"/>
              <a:buChar char="Ø"/>
            </a:pPr>
            <a:r>
              <a:rPr lang="en-US" dirty="0" smtClean="0"/>
              <a:t>Provision of information on information that is relevant to the needs of the niche market such as expert evaluation of books and reviews. </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Case study 1: </a:t>
            </a:r>
            <a:r>
              <a:rPr lang="en-US" b="1" i="1" dirty="0" smtClean="0"/>
              <a:t>Amazon.com</a:t>
            </a:r>
            <a:br>
              <a:rPr lang="en-US" b="1" i="1" dirty="0" smtClean="0"/>
            </a:br>
            <a:endParaRPr lang="en-US" b="1" i="1" dirty="0"/>
          </a:p>
        </p:txBody>
      </p:sp>
      <p:sp>
        <p:nvSpPr>
          <p:cNvPr id="3" name="Content Placeholder 2"/>
          <p:cNvSpPr>
            <a:spLocks noGrp="1"/>
          </p:cNvSpPr>
          <p:nvPr>
            <p:ph idx="1"/>
          </p:nvPr>
        </p:nvSpPr>
        <p:spPr/>
        <p:txBody>
          <a:bodyPr/>
          <a:lstStyle/>
          <a:p>
            <a:r>
              <a:rPr lang="en-US" i="1" dirty="0" smtClean="0"/>
              <a:t>Amazon.com</a:t>
            </a:r>
            <a:r>
              <a:rPr lang="en-US" dirty="0" smtClean="0"/>
              <a:t> </a:t>
            </a:r>
            <a:r>
              <a:rPr lang="en-US" dirty="0"/>
              <a:t>is an online bookstore that is reputed for selling a wide range of textbook types on the internet. The online company has global reputation for excellence in marketing and advertising strategies.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1117</Words>
  <Application>Microsoft Office PowerPoint</Application>
  <PresentationFormat>On-screen Show (4:3)</PresentationFormat>
  <Paragraphs>113</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Courier New</vt:lpstr>
      <vt:lpstr>Wingdings</vt:lpstr>
      <vt:lpstr>Office Theme</vt:lpstr>
      <vt:lpstr>instructions</vt:lpstr>
      <vt:lpstr>Marketing and Advertising   </vt:lpstr>
      <vt:lpstr>Choice of target market </vt:lpstr>
      <vt:lpstr>Choice of target market</vt:lpstr>
      <vt:lpstr>Choice of target market</vt:lpstr>
      <vt:lpstr>The promotional programs for an online bookstore</vt:lpstr>
      <vt:lpstr>Sourcing</vt:lpstr>
      <vt:lpstr>Key sourcing strategies</vt:lpstr>
      <vt:lpstr>Case study 1: Amazon.com </vt:lpstr>
      <vt:lpstr>Marketing and advertising strategies of Amazon.com </vt:lpstr>
      <vt:lpstr>Case study 1: Amazon.com</vt:lpstr>
      <vt:lpstr>Case study 2: Barnes &amp; Noble </vt:lpstr>
      <vt:lpstr>Barnes &amp; Noble’s marketing and Advertising strategies </vt:lpstr>
      <vt:lpstr>Barnes &amp; Noble’s marketing and Advertising strategies</vt:lpstr>
      <vt:lpstr>Case Study 3: ABE Books</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and Advertising</dc:title>
  <dc:creator>user</dc:creator>
  <cp:lastModifiedBy>admin</cp:lastModifiedBy>
  <cp:revision>3</cp:revision>
  <dcterms:created xsi:type="dcterms:W3CDTF">2010-06-28T03:45:31Z</dcterms:created>
  <dcterms:modified xsi:type="dcterms:W3CDTF">2020-01-06T05:43:26Z</dcterms:modified>
</cp:coreProperties>
</file>